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PT Sans Narrow"/>
      <p:regular r:id="rId40"/>
      <p:bold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Lato Light"/>
      <p:regular r:id="rId46"/>
      <p:bold r:id="rId47"/>
      <p:italic r:id="rId48"/>
      <p:boldItalic r:id="rId49"/>
    </p:embeddedFont>
    <p:embeddedFont>
      <p:font typeface="Lato Black"/>
      <p:bold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Narrow-regular.fntdata"/><Relationship Id="rId42" Type="http://schemas.openxmlformats.org/officeDocument/2006/relationships/font" Target="fonts/Lato-regular.fntdata"/><Relationship Id="rId41" Type="http://schemas.openxmlformats.org/officeDocument/2006/relationships/font" Target="fonts/PTSansNarrow-bold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LatoLigh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Light-italic.fntdata"/><Relationship Id="rId47" Type="http://schemas.openxmlformats.org/officeDocument/2006/relationships/font" Target="fonts/LatoLight-bold.fntdata"/><Relationship Id="rId49" Type="http://schemas.openxmlformats.org/officeDocument/2006/relationships/font" Target="fonts/La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Black-boldItalic.fntdata"/><Relationship Id="rId50" Type="http://schemas.openxmlformats.org/officeDocument/2006/relationships/font" Target="fonts/LatoBlack-bold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25e333d3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25e333d3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25e333d3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25e333d3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25e333d3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25e333d3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9276aff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9276aff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9276aff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9276aff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2e67109f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2e67109f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9276aff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9276aff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2e67109f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2e67109f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2e67109f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2e67109f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2e67109f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2e67109f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9276aff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9276aff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9276aff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9276aff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9276aff0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9276aff0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1eb645b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1eb645b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1eb645b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1eb645b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1eb645b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1eb645b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1eb645bc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1eb645bc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20b070d9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20b070d9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20b070d9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20b070d9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20b070d9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20b070d9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20b070d9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20b070d9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25e333d3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25e333d3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9276aff0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9276aff0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9276aff0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9276aff0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20b070d9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20b070d9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20b070d9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20b070d9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20b070d9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20b070d9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25e333d3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25e333d3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25e333d3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25e333d3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25e333d3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25e333d3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25e333d3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25e333d3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25e333d3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25e333d3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25e333d3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25e333d3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1" Type="http://schemas.openxmlformats.org/officeDocument/2006/relationships/image" Target="../media/image24.png"/><Relationship Id="rId10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image" Target="../media/image8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75475" y="1637872"/>
            <a:ext cx="7136700" cy="7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latin typeface="Lato"/>
                <a:ea typeface="Lato"/>
                <a:cs typeface="Lato"/>
                <a:sym typeface="Lato"/>
              </a:rPr>
              <a:t>Fundamentos de Informática</a:t>
            </a:r>
            <a:endParaRPr sz="4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2878797"/>
            <a:ext cx="48705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Lato"/>
                <a:ea typeface="Lato"/>
                <a:cs typeface="Lato"/>
                <a:sym typeface="Lato"/>
              </a:rPr>
              <a:t>Nomes: Alana Menoti e Arthur Capelli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025" y="373548"/>
            <a:ext cx="1341602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61675" y="920400"/>
            <a:ext cx="4764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Macintosh (1984)</a:t>
            </a:r>
            <a:endParaRPr sz="21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Nome dos computadores pessoais fabricados pela Apple desde janeiro de 84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Primeiro computador pessoal a popularizar a interface gráfica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Muito utilizado para tratamento de vídeo, imagem e som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13980" r="8089" t="0"/>
          <a:stretch/>
        </p:blipFill>
        <p:spPr>
          <a:xfrm>
            <a:off x="5398725" y="1053200"/>
            <a:ext cx="3548000" cy="30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180825" y="284175"/>
            <a:ext cx="9144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Anos 90</a:t>
            </a:r>
            <a:endParaRPr b="1" sz="21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Lançados softwares de melhor capacidade e velocidade de processamento de informação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Nessa década que os computadores pessoais se tornaram produto em massa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250" y="2264225"/>
            <a:ext cx="6815150" cy="23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351925"/>
            <a:ext cx="9144000" cy="20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Anos 2000</a:t>
            </a:r>
            <a:endParaRPr sz="21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Tendência de miniaturização de seus componentes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Investimento maciço em design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Aumento constante da capacidade de processamento e armazenamento de dados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500" y="2394925"/>
            <a:ext cx="4725000" cy="2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Lato"/>
                <a:ea typeface="Lato"/>
                <a:cs typeface="Lato"/>
                <a:sym typeface="Lato"/>
              </a:rPr>
              <a:t>Características dos Computadores</a:t>
            </a:r>
            <a:endParaRPr sz="3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266325"/>
            <a:ext cx="85206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Os computadores apresentam três características importantes e que os diferem entre si, são elas:</a:t>
            </a:r>
            <a:endParaRPr b="1" sz="17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3333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7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4603925" y="3491250"/>
            <a:ext cx="3518700" cy="1115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pt-BR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Capacidade de armazenamento:</a:t>
            </a:r>
            <a:r>
              <a:rPr b="1" lang="pt-BR" sz="1700">
                <a:solidFill>
                  <a:schemeClr val="accent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armazenam milhares de dados e comandos.</a:t>
            </a: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4233125" y="2135275"/>
            <a:ext cx="4260300" cy="1115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pt-BR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Confiabilidade: </a:t>
            </a:r>
            <a:r>
              <a:rPr b="1" lang="pt-BR" sz="1700">
                <a:solidFill>
                  <a:schemeClr val="accent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manipulação de diversos dados e informações de maneira precisa e considerada sem erros.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311700" y="2672500"/>
            <a:ext cx="3518700" cy="1517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pt-BR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Rapidez/velocidade:</a:t>
            </a:r>
            <a:r>
              <a:rPr b="1" lang="pt-BR" sz="1700">
                <a:solidFill>
                  <a:schemeClr val="accent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pt-BR" sz="1700">
                <a:solidFill>
                  <a:schemeClr val="accent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podem realizar infinitas operações matemáticas, por exemplo, em menos de um segundo.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6900" y="216425"/>
            <a:ext cx="9371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Local menos previsível que utiliza computadores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2471025" y="3575125"/>
            <a:ext cx="4871100" cy="11757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100"/>
              </a:spcAft>
              <a:buNone/>
            </a:pPr>
            <a:r>
              <a:rPr b="1" lang="pt-BR" sz="1700">
                <a:solidFill>
                  <a:schemeClr val="accent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 uso dessas tecnologias pode auxiliar o produtor na tomada de decisão sobre o tipo de manejo mais adequado para a sua lavoura.</a:t>
            </a:r>
            <a:endParaRPr b="1"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147725" y="1208650"/>
            <a:ext cx="3988500" cy="2014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pt-BR" sz="1700">
                <a:solidFill>
                  <a:schemeClr val="accent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Agricultura Digital utiliza a </a:t>
            </a:r>
            <a:r>
              <a:rPr b="1" lang="pt-BR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Tecnologia da Informação e Comunicação (TIC)</a:t>
            </a:r>
            <a:r>
              <a:rPr b="1" lang="pt-BR" sz="1700">
                <a:solidFill>
                  <a:schemeClr val="accent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e sistemas operacionais em dispositivos, sensores e equipamentos para automatizar e otimizar a gestão do campo.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4572000" y="1238950"/>
            <a:ext cx="4133700" cy="1953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pt-BR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Drones, tratores automatizados e aplicativos de monitoramento da lavoura, do clima e de pragas</a:t>
            </a:r>
            <a:r>
              <a:rPr b="1" lang="pt-BR" sz="1700">
                <a:solidFill>
                  <a:schemeClr val="accent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são exemplos de aplicações tecnológicas que interagem com todo processo de produção agrícola.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138" y="152400"/>
            <a:ext cx="60577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10816" l="50956" r="4434" t="12141"/>
          <a:stretch/>
        </p:blipFill>
        <p:spPr>
          <a:xfrm>
            <a:off x="5015723" y="2860225"/>
            <a:ext cx="1767225" cy="188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>
            <p:ph type="title"/>
          </p:nvPr>
        </p:nvSpPr>
        <p:spPr>
          <a:xfrm>
            <a:off x="209400" y="321425"/>
            <a:ext cx="8546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Principais SO’s utilizados hoje:  </a:t>
            </a:r>
            <a:r>
              <a:rPr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Microsoft Windows</a:t>
            </a:r>
            <a:endParaRPr sz="2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712750" y="1282625"/>
            <a:ext cx="6070200" cy="18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Década de 80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Diversas versões 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Instalado na maioria dos computadores novos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3544950" y="4740625"/>
            <a:ext cx="60702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https://edu.gcfglobal.org/pt/informatica-basica/diferencas-entre-o-mac-os-x-e-o-windows/1/</a:t>
            </a:r>
            <a:endParaRPr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10816" l="5143" r="50247" t="12141"/>
          <a:stretch/>
        </p:blipFill>
        <p:spPr>
          <a:xfrm>
            <a:off x="2218506" y="2860225"/>
            <a:ext cx="1767225" cy="188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209400" y="321425"/>
            <a:ext cx="8546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Principais SO’s utilizados hoje:  </a:t>
            </a:r>
            <a:r>
              <a:rPr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MacOS</a:t>
            </a:r>
            <a:endParaRPr sz="2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673475" y="2133350"/>
            <a:ext cx="8370300" cy="18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Década de 80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Desenvolvido pela Apple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Segundo sistema operacional mais usado (atrás do Windows)</a:t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3544950" y="4740625"/>
            <a:ext cx="60702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https://edu.gcfglobal.org/pt/informatica-basica/diferencas-entre-o-mac-os-x-e-o-windows/1/</a:t>
            </a:r>
            <a:endParaRPr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400" y="1143500"/>
            <a:ext cx="1591875" cy="15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209400" y="321425"/>
            <a:ext cx="8546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Principais SO’s utilizados hoje:  </a:t>
            </a:r>
            <a:r>
              <a:rPr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Linux</a:t>
            </a:r>
            <a:endParaRPr sz="2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673475" y="2133350"/>
            <a:ext cx="4914900" cy="18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Início anos 90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Código aberto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Pouco utilizado domesticamente, muito utilizado no meio empresarial</a:t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3544950" y="4740625"/>
            <a:ext cx="60702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https://edu.gcfglobal.org/pt/informatica-basica/diferencas-entre-o-mac-os-x-e-o-windows/1/</a:t>
            </a:r>
            <a:endParaRPr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19094" l="34370" r="35174" t="13264"/>
          <a:stretch/>
        </p:blipFill>
        <p:spPr>
          <a:xfrm>
            <a:off x="5959425" y="1369813"/>
            <a:ext cx="1730826" cy="24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O que são Mainframes ? 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500" y="1152425"/>
            <a:ext cx="6553379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220" y="4270875"/>
            <a:ext cx="884278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83100" y="292625"/>
            <a:ext cx="88476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Linha do tempo dos Computadores/Notebooks</a:t>
            </a:r>
            <a:endParaRPr sz="2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41425" y="1288925"/>
            <a:ext cx="4101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ENIAC (1946)</a:t>
            </a:r>
            <a:endParaRPr sz="21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700" y="1191125"/>
            <a:ext cx="4520899" cy="34554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760000" dist="76200">
              <a:srgbClr val="000000">
                <a:alpha val="50000"/>
              </a:srgbClr>
            </a:outerShdw>
          </a:effectLst>
        </p:spPr>
      </p:pic>
      <p:sp>
        <p:nvSpPr>
          <p:cNvPr id="76" name="Google Shape;76;p14"/>
          <p:cNvSpPr txBox="1"/>
          <p:nvPr/>
        </p:nvSpPr>
        <p:spPr>
          <a:xfrm>
            <a:off x="318375" y="1812925"/>
            <a:ext cx="4101900" cy="2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➔"/>
            </a:pPr>
            <a:r>
              <a:rPr b="1" lang="pt-B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Desenvolvido para o exército dos EUA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➔"/>
            </a:pPr>
            <a:r>
              <a:rPr b="1" lang="pt-B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30 toneladas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➔"/>
            </a:pPr>
            <a:r>
              <a:rPr b="1" lang="pt-B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180m²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➔"/>
            </a:pPr>
            <a:r>
              <a:rPr b="1" lang="pt-B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US$ 500 mil (aprox. US$ 6 milhões nos dias de hoje)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4783925" y="826025"/>
            <a:ext cx="3945600" cy="20949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100">
                <a:solidFill>
                  <a:schemeClr val="accent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É o servidor mais evoluído que existe, por isso cerca de 95% dos dados do sistema financeiro/seguro mundial são processados em Mainframe.</a:t>
            </a:r>
            <a:endParaRPr b="1" sz="21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370550" y="826025"/>
            <a:ext cx="4015500" cy="2094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100">
                <a:solidFill>
                  <a:schemeClr val="accent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Plataforma integrada de computadores capaz de processar grandes volumes de informações em curtos espaços de tempo.</a:t>
            </a:r>
            <a:endParaRPr/>
          </a:p>
        </p:txBody>
      </p:sp>
      <p:sp>
        <p:nvSpPr>
          <p:cNvPr id="197" name="Google Shape;197;p32"/>
          <p:cNvSpPr txBox="1"/>
          <p:nvPr/>
        </p:nvSpPr>
        <p:spPr>
          <a:xfrm>
            <a:off x="1288500" y="3478550"/>
            <a:ext cx="6567000" cy="1235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100">
                <a:solidFill>
                  <a:schemeClr val="accent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Oferecem serviços a milhares de usuários através de inúmeros terminais – conectados diretamente ou em rede – empregando softwares modernos e flexíveis.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Principais classificações de softwares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33"/>
          <p:cNvGrpSpPr/>
          <p:nvPr/>
        </p:nvGrpSpPr>
        <p:grpSpPr>
          <a:xfrm>
            <a:off x="2905050" y="3412475"/>
            <a:ext cx="3333900" cy="1421188"/>
            <a:chOff x="675450" y="1350950"/>
            <a:chExt cx="3333900" cy="1421188"/>
          </a:xfrm>
        </p:grpSpPr>
        <p:sp>
          <p:nvSpPr>
            <p:cNvPr id="204" name="Google Shape;204;p33"/>
            <p:cNvSpPr txBox="1"/>
            <p:nvPr/>
          </p:nvSpPr>
          <p:spPr>
            <a:xfrm>
              <a:off x="675450" y="1350950"/>
              <a:ext cx="33339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Software de sistema </a:t>
              </a:r>
              <a:endParaRPr b="1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33"/>
            <p:cNvSpPr txBox="1"/>
            <p:nvPr/>
          </p:nvSpPr>
          <p:spPr>
            <a:xfrm>
              <a:off x="929550" y="1604875"/>
              <a:ext cx="28257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Sistemas operacionais </a:t>
              </a:r>
              <a:endPara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06" name="Google Shape;20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4325" y="2025925"/>
              <a:ext cx="86302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44950" y="2082175"/>
              <a:ext cx="594900" cy="59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3"/>
            <p:cNvPicPr preferRelativeResize="0"/>
            <p:nvPr/>
          </p:nvPicPr>
          <p:blipFill rotWithShape="1">
            <a:blip r:embed="rId5">
              <a:alphaModFix/>
            </a:blip>
            <a:srcRect b="34334" l="34370" r="35174" t="13263"/>
            <a:stretch/>
          </p:blipFill>
          <p:spPr>
            <a:xfrm>
              <a:off x="2846150" y="1987113"/>
              <a:ext cx="729594" cy="785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33"/>
          <p:cNvGrpSpPr/>
          <p:nvPr/>
        </p:nvGrpSpPr>
        <p:grpSpPr>
          <a:xfrm>
            <a:off x="5227550" y="1250275"/>
            <a:ext cx="3454200" cy="1776979"/>
            <a:chOff x="5438250" y="1604875"/>
            <a:chExt cx="3454200" cy="1776979"/>
          </a:xfrm>
        </p:grpSpPr>
        <p:sp>
          <p:nvSpPr>
            <p:cNvPr id="210" name="Google Shape;210;p33"/>
            <p:cNvSpPr txBox="1"/>
            <p:nvPr/>
          </p:nvSpPr>
          <p:spPr>
            <a:xfrm>
              <a:off x="5498400" y="1604875"/>
              <a:ext cx="33339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Software programação</a:t>
              </a:r>
              <a:r>
                <a:rPr b="1" lang="pt-BR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  </a:t>
              </a:r>
              <a:endParaRPr b="1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1" name="Google Shape;211;p33"/>
            <p:cNvSpPr txBox="1"/>
            <p:nvPr/>
          </p:nvSpPr>
          <p:spPr>
            <a:xfrm>
              <a:off x="5438250" y="2082175"/>
              <a:ext cx="34542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Ambientes para desenvolvimento de programas</a:t>
              </a:r>
              <a:endPara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12" name="Google Shape;212;p33"/>
            <p:cNvPicPr preferRelativeResize="0"/>
            <p:nvPr/>
          </p:nvPicPr>
          <p:blipFill rotWithShape="1">
            <a:blip r:embed="rId6">
              <a:alphaModFix/>
            </a:blip>
            <a:srcRect b="5313" l="11537" r="11645" t="28094"/>
            <a:stretch/>
          </p:blipFill>
          <p:spPr>
            <a:xfrm>
              <a:off x="5498400" y="2629713"/>
              <a:ext cx="796852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02138" y="2625188"/>
              <a:ext cx="729600" cy="716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38642" y="2585005"/>
              <a:ext cx="796850" cy="796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33"/>
          <p:cNvGrpSpPr/>
          <p:nvPr/>
        </p:nvGrpSpPr>
        <p:grpSpPr>
          <a:xfrm>
            <a:off x="500350" y="1250263"/>
            <a:ext cx="3884400" cy="1774969"/>
            <a:chOff x="1829100" y="3049925"/>
            <a:chExt cx="3884400" cy="1774969"/>
          </a:xfrm>
        </p:grpSpPr>
        <p:sp>
          <p:nvSpPr>
            <p:cNvPr id="216" name="Google Shape;216;p33"/>
            <p:cNvSpPr txBox="1"/>
            <p:nvPr/>
          </p:nvSpPr>
          <p:spPr>
            <a:xfrm>
              <a:off x="2104350" y="3049925"/>
              <a:ext cx="33339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Software de aplicativos  </a:t>
              </a:r>
              <a:endParaRPr b="1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7" name="Google Shape;217;p33"/>
            <p:cNvSpPr txBox="1"/>
            <p:nvPr/>
          </p:nvSpPr>
          <p:spPr>
            <a:xfrm>
              <a:off x="1829100" y="3421725"/>
              <a:ext cx="38844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Restante dos aplicativos utilizados popularmente </a:t>
              </a:r>
              <a:endPara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18" name="Google Shape;218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33625" y="4017677"/>
              <a:ext cx="729600" cy="807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3"/>
            <p:cNvPicPr preferRelativeResize="0"/>
            <p:nvPr/>
          </p:nvPicPr>
          <p:blipFill rotWithShape="1">
            <a:blip r:embed="rId10">
              <a:alphaModFix/>
            </a:blip>
            <a:srcRect b="-1269" l="0" r="0" t="11204"/>
            <a:stretch/>
          </p:blipFill>
          <p:spPr>
            <a:xfrm>
              <a:off x="3339800" y="4067588"/>
              <a:ext cx="863000" cy="70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479375" y="4056488"/>
              <a:ext cx="729600" cy="72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33"/>
          <p:cNvSpPr/>
          <p:nvPr/>
        </p:nvSpPr>
        <p:spPr>
          <a:xfrm>
            <a:off x="385150" y="1250275"/>
            <a:ext cx="4114800" cy="1923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4897250" y="1250275"/>
            <a:ext cx="4114800" cy="1923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3276150" y="3272025"/>
            <a:ext cx="2591700" cy="1710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98475" y="1306875"/>
            <a:ext cx="4399800" cy="35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Conjunto de instruções passadas para o computador 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Funciona como uma “receita”, descrevendo a tarefa que deve ser feita pelo computador 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Programa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400" y="1738300"/>
            <a:ext cx="3764100" cy="17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4764050" y="3475575"/>
            <a:ext cx="4480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Instruções sendo dadas a um computador</a:t>
            </a: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540975" y="1499650"/>
            <a:ext cx="4114800" cy="1202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40975" y="2700253"/>
            <a:ext cx="4114800" cy="1538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83200" y="1483275"/>
            <a:ext cx="3979500" cy="3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Linguagem na qual as instruções (programa) serão passadas para o computador 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Cada linguagem de programação tem suas próprias regras sintáticas e semânticas 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Linguagem de programação 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4788738" y="3941400"/>
            <a:ext cx="417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15 principais linguagens de programação do mundo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001" y="1691775"/>
            <a:ext cx="4298670" cy="22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/>
          <p:nvPr/>
        </p:nvSpPr>
        <p:spPr>
          <a:xfrm>
            <a:off x="315550" y="1412925"/>
            <a:ext cx="4114800" cy="1487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/>
          <p:nvPr/>
        </p:nvSpPr>
        <p:spPr>
          <a:xfrm>
            <a:off x="315550" y="2900175"/>
            <a:ext cx="4114800" cy="1623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83200" y="1483275"/>
            <a:ext cx="39795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Tradução de linguagem de linguagem de programação (programa)  para linguagem de máquina, permitindo que o computador entenda o que está sendo solicitado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Compilação </a:t>
            </a:r>
            <a:r>
              <a:rPr lang="pt-BR" sz="2900">
                <a:latin typeface="Lato"/>
                <a:ea typeface="Lato"/>
                <a:cs typeface="Lato"/>
                <a:sym typeface="Lato"/>
              </a:rPr>
              <a:t> 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5302637" y="4203125"/>
            <a:ext cx="3143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Código sendo traduzido para linguagem de máquina</a:t>
            </a: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6"/>
          <p:cNvSpPr/>
          <p:nvPr/>
        </p:nvSpPr>
        <p:spPr>
          <a:xfrm>
            <a:off x="315550" y="1483275"/>
            <a:ext cx="4114800" cy="2879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b="0" l="16094" r="19811" t="0"/>
          <a:stretch/>
        </p:blipFill>
        <p:spPr>
          <a:xfrm>
            <a:off x="5415662" y="1642813"/>
            <a:ext cx="2917366" cy="256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705425" y="1440350"/>
            <a:ext cx="3979500" cy="27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Sequência de bytes (0 e 1) que correspondem a instruções que devem ser executadas pelo computador, sendo a única maneira que o computador entende o que deve ser feito 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Linguagem de máquina </a:t>
            </a:r>
            <a:r>
              <a:rPr lang="pt-BR" sz="2900">
                <a:latin typeface="Lato"/>
                <a:ea typeface="Lato"/>
                <a:cs typeface="Lato"/>
                <a:sym typeface="Lato"/>
              </a:rPr>
              <a:t>  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 txBox="1"/>
          <p:nvPr/>
        </p:nvSpPr>
        <p:spPr>
          <a:xfrm>
            <a:off x="5302637" y="3991075"/>
            <a:ext cx="3143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Linguagem de máquina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7"/>
          <p:cNvSpPr/>
          <p:nvPr/>
        </p:nvSpPr>
        <p:spPr>
          <a:xfrm>
            <a:off x="637775" y="1440350"/>
            <a:ext cx="4114800" cy="2853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300" y="1637025"/>
            <a:ext cx="2354050" cy="23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Sistemas numéricos que utilizamos: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6021475" y="532925"/>
            <a:ext cx="1842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Decimal</a:t>
            </a:r>
            <a:endParaRPr b="1" sz="2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818900" y="1152425"/>
            <a:ext cx="79020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Sistema numérico que utiliza base 10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Sistema mais utilizado 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400" y="1682550"/>
            <a:ext cx="3132000" cy="250825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933900" y="2916575"/>
            <a:ext cx="36381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0, 1, 2, 3, 4, 5, 6, 7, 8, 9</a:t>
            </a:r>
            <a:endParaRPr b="1" sz="1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5074850" y="3990750"/>
            <a:ext cx="3563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posição que o numeral está escrito indica seu valor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8"/>
          <p:cNvSpPr/>
          <p:nvPr/>
        </p:nvSpPr>
        <p:spPr>
          <a:xfrm>
            <a:off x="933900" y="2844725"/>
            <a:ext cx="3638100" cy="94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971400" y="3793025"/>
            <a:ext cx="3563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Algoritmos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2902200" y="4720925"/>
            <a:ext cx="70542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https://pplware.sapo.pt/high-tech/sistemas-de-numerao-decimal-binrio-octal-e-hexadecimal/</a:t>
            </a:r>
            <a:endParaRPr sz="11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Sistemas numéricos que utilizamos: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6021475" y="532925"/>
            <a:ext cx="18423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Binário</a:t>
            </a:r>
            <a:endParaRPr b="1" sz="2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818900" y="1152425"/>
            <a:ext cx="79020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Sistema numérico que utiliza base 2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Sistema mais utilizado por máquinas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1245988" y="4363350"/>
            <a:ext cx="3563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Conversão Binário &gt; Decimal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3" name="Google Shape;283;p39"/>
          <p:cNvGrpSpPr/>
          <p:nvPr/>
        </p:nvGrpSpPr>
        <p:grpSpPr>
          <a:xfrm>
            <a:off x="5834694" y="2653832"/>
            <a:ext cx="1570061" cy="1300224"/>
            <a:chOff x="2618025" y="3025913"/>
            <a:chExt cx="2112000" cy="1571838"/>
          </a:xfrm>
        </p:grpSpPr>
        <p:sp>
          <p:nvSpPr>
            <p:cNvPr id="284" name="Google Shape;284;p39"/>
            <p:cNvSpPr txBox="1"/>
            <p:nvPr/>
          </p:nvSpPr>
          <p:spPr>
            <a:xfrm>
              <a:off x="2618025" y="3025913"/>
              <a:ext cx="2112000" cy="14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2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Ligado</a:t>
              </a:r>
              <a:endParaRPr b="1" sz="2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b="1" sz="2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endParaRPr b="1" sz="2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3199875" y="3649450"/>
              <a:ext cx="948300" cy="948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39"/>
          <p:cNvSpPr txBox="1"/>
          <p:nvPr/>
        </p:nvSpPr>
        <p:spPr>
          <a:xfrm>
            <a:off x="5580900" y="2040138"/>
            <a:ext cx="3563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Dois estados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7" name="Google Shape;287;p39"/>
          <p:cNvGrpSpPr/>
          <p:nvPr/>
        </p:nvGrpSpPr>
        <p:grpSpPr>
          <a:xfrm>
            <a:off x="7404752" y="2653809"/>
            <a:ext cx="1570061" cy="1300248"/>
            <a:chOff x="369175" y="3097175"/>
            <a:chExt cx="2112000" cy="1500575"/>
          </a:xfrm>
        </p:grpSpPr>
        <p:sp>
          <p:nvSpPr>
            <p:cNvPr id="288" name="Google Shape;288;p39"/>
            <p:cNvSpPr txBox="1"/>
            <p:nvPr/>
          </p:nvSpPr>
          <p:spPr>
            <a:xfrm>
              <a:off x="369175" y="3097175"/>
              <a:ext cx="2112000" cy="12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2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Desl</a:t>
              </a:r>
              <a:r>
                <a:rPr b="1" lang="pt-BR" sz="22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igado </a:t>
              </a:r>
              <a:endParaRPr b="1" sz="2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0</a:t>
              </a:r>
              <a:endParaRPr b="1" sz="2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951025" y="3649450"/>
              <a:ext cx="948300" cy="948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938" y="2120225"/>
            <a:ext cx="4069225" cy="236741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/>
        </p:nvSpPr>
        <p:spPr>
          <a:xfrm>
            <a:off x="2853450" y="4768950"/>
            <a:ext cx="70542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https://pplware.sapo.pt/high-tech/sistemas-de-numerao-decimal-binrio-octal-e-hexadecimal/</a:t>
            </a:r>
            <a:endParaRPr sz="11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Sistemas numéricos que utilizamos: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0"/>
          <p:cNvSpPr txBox="1"/>
          <p:nvPr/>
        </p:nvSpPr>
        <p:spPr>
          <a:xfrm>
            <a:off x="6136400" y="532925"/>
            <a:ext cx="2153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Hexad</a:t>
            </a:r>
            <a:r>
              <a:rPr b="1"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ecimal</a:t>
            </a:r>
            <a:endParaRPr b="1" sz="2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818900" y="1152425"/>
            <a:ext cx="79020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Sistema numérico que utiliza base 16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Muito utilizado na programação de microcomputadores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1701750" y="2629175"/>
            <a:ext cx="59559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0, 1, 2, 3, 4, 5, 6, 7, 8, 9, A, B , C, D, E, F</a:t>
            </a:r>
            <a:endParaRPr b="1" sz="1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1592750" y="2557325"/>
            <a:ext cx="6354300" cy="94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 txBox="1"/>
          <p:nvPr/>
        </p:nvSpPr>
        <p:spPr>
          <a:xfrm>
            <a:off x="3495300" y="3606250"/>
            <a:ext cx="2153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Símbolos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3644400" y="3916325"/>
            <a:ext cx="9276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A &gt; 10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B &gt; 11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 &gt;12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0"/>
          <p:cNvSpPr txBox="1"/>
          <p:nvPr/>
        </p:nvSpPr>
        <p:spPr>
          <a:xfrm>
            <a:off x="4638425" y="3916325"/>
            <a:ext cx="9276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D &gt; 13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E &gt;14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F &gt; 15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2902200" y="4720925"/>
            <a:ext cx="70542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https://pplware.sapo.pt/high-tech/sistemas-de-numerao-decimal-binrio-octal-e-hexadecimal/</a:t>
            </a:r>
            <a:endParaRPr sz="11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Sistemas numéricos que utilizamos: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5648700" y="532925"/>
            <a:ext cx="2153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Oct</a:t>
            </a:r>
            <a:r>
              <a:rPr b="1"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</a:t>
            </a:r>
            <a:endParaRPr b="1" sz="2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818900" y="1152425"/>
            <a:ext cx="79020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Sistema numérico que utiliza base 8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Não é tão utilizado quanto os outros sistemas 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2377050" y="2629175"/>
            <a:ext cx="43899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0, 1, 2, 3, 4, 5, 6, 7</a:t>
            </a:r>
            <a:endParaRPr b="1" sz="1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2803800" y="2557313"/>
            <a:ext cx="3536400" cy="94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1"/>
          <p:cNvSpPr txBox="1"/>
          <p:nvPr/>
        </p:nvSpPr>
        <p:spPr>
          <a:xfrm>
            <a:off x="3495300" y="3606250"/>
            <a:ext cx="2153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Símbolos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2902200" y="4720925"/>
            <a:ext cx="70542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https://pplware.sapo.pt/high-tech/sistemas-de-numerao-decimal-binrio-octal-e-hexadecimal/</a:t>
            </a:r>
            <a:endParaRPr sz="11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284825" y="920400"/>
            <a:ext cx="362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EDSAC (1949)</a:t>
            </a:r>
            <a:endParaRPr sz="21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Um dos primeiros a utilizar código binário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Armazenamento de 512 palavras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Entrada e saída de dados por meio de fita de papel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525" y="855100"/>
            <a:ext cx="4851350" cy="34111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Lato"/>
                <a:ea typeface="Lato"/>
                <a:cs typeface="Lato"/>
                <a:sym typeface="Lato"/>
              </a:rPr>
              <a:t>Principais operações utilizadas no sistema binário: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1633925" y="1439775"/>
            <a:ext cx="1680900" cy="6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Adição</a:t>
            </a:r>
            <a:r>
              <a:rPr lang="pt-BR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2" name="Google Shape;322;p42"/>
          <p:cNvSpPr txBox="1"/>
          <p:nvPr>
            <p:ph idx="1" type="body"/>
          </p:nvPr>
        </p:nvSpPr>
        <p:spPr>
          <a:xfrm>
            <a:off x="2722225" y="2308850"/>
            <a:ext cx="2140500" cy="6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Multiplicação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4669050" y="3177950"/>
            <a:ext cx="1680900" cy="6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Subtração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6321600" y="4015500"/>
            <a:ext cx="1680900" cy="6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Divisão </a:t>
            </a:r>
            <a:r>
              <a:rPr lang="pt-BR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42"/>
          <p:cNvSpPr/>
          <p:nvPr/>
        </p:nvSpPr>
        <p:spPr>
          <a:xfrm>
            <a:off x="1536875" y="1353562"/>
            <a:ext cx="1875000" cy="61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2722225" y="2223750"/>
            <a:ext cx="2140500" cy="61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6224550" y="3943662"/>
            <a:ext cx="1875000" cy="61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4572000" y="3093949"/>
            <a:ext cx="1875000" cy="61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1020050" y="1474150"/>
            <a:ext cx="344700" cy="3765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5790025" y="4064250"/>
            <a:ext cx="344700" cy="376500"/>
          </a:xfrm>
          <a:prstGeom prst="mathDivide">
            <a:avLst>
              <a:gd fmla="val 23520" name="adj1"/>
              <a:gd fmla="val 5880" name="adj2"/>
              <a:gd fmla="val 11760" name="adj3"/>
            </a:avLst>
          </a:pr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4022850" y="3214550"/>
            <a:ext cx="344700" cy="376500"/>
          </a:xfrm>
          <a:prstGeom prst="mathMinus">
            <a:avLst>
              <a:gd fmla="val 23520" name="adj1"/>
            </a:avLst>
          </a:pr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>
            <a:off x="2244550" y="2302800"/>
            <a:ext cx="344700" cy="4596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idx="1" type="body"/>
          </p:nvPr>
        </p:nvSpPr>
        <p:spPr>
          <a:xfrm>
            <a:off x="853275" y="994375"/>
            <a:ext cx="85206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000">
                <a:latin typeface="Lato"/>
                <a:ea typeface="Lato"/>
                <a:cs typeface="Lato"/>
                <a:sym typeface="Lato"/>
              </a:rPr>
              <a:t>Operação simples, semelhante </a:t>
            </a:r>
            <a:r>
              <a:rPr b="1" lang="pt-BR" sz="2000">
                <a:latin typeface="Lato"/>
                <a:ea typeface="Lato"/>
                <a:cs typeface="Lato"/>
                <a:sym typeface="Lato"/>
              </a:rPr>
              <a:t>à realizada com números decimais 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43"/>
          <p:cNvSpPr txBox="1"/>
          <p:nvPr>
            <p:ph type="title"/>
          </p:nvPr>
        </p:nvSpPr>
        <p:spPr>
          <a:xfrm>
            <a:off x="383525" y="28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Adição</a:t>
            </a:r>
            <a:endParaRPr sz="2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 b="9460" l="10437" r="11958" t="8773"/>
          <a:stretch/>
        </p:blipFill>
        <p:spPr>
          <a:xfrm>
            <a:off x="1086275" y="1828788"/>
            <a:ext cx="2864750" cy="19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 rotWithShape="1">
          <a:blip r:embed="rId4">
            <a:alphaModFix/>
          </a:blip>
          <a:srcRect b="12469" l="10158" r="18100" t="9350"/>
          <a:stretch/>
        </p:blipFill>
        <p:spPr>
          <a:xfrm>
            <a:off x="5914488" y="2170425"/>
            <a:ext cx="1404275" cy="20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/>
          <p:nvPr/>
        </p:nvSpPr>
        <p:spPr>
          <a:xfrm>
            <a:off x="995700" y="3963050"/>
            <a:ext cx="3045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Tabela com resultados possíveis da operação adição 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5486963" y="1625363"/>
            <a:ext cx="22593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Exemplo da operação: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5359475" y="1562575"/>
            <a:ext cx="2514300" cy="2733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idx="1" type="body"/>
          </p:nvPr>
        </p:nvSpPr>
        <p:spPr>
          <a:xfrm>
            <a:off x="795800" y="994375"/>
            <a:ext cx="8520600" cy="12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Lato"/>
                <a:ea typeface="Lato"/>
                <a:cs typeface="Lato"/>
                <a:sym typeface="Lato"/>
              </a:rPr>
              <a:t>Feita da mesma maneira que com números decimais </a:t>
            </a:r>
            <a:r>
              <a:rPr b="1" lang="pt-BR" sz="2000">
                <a:latin typeface="Lato"/>
                <a:ea typeface="Lato"/>
                <a:cs typeface="Lato"/>
                <a:sym typeface="Lato"/>
              </a:rPr>
              <a:t> 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000">
                <a:latin typeface="Lato"/>
                <a:ea typeface="Lato"/>
                <a:cs typeface="Lato"/>
                <a:sym typeface="Lato"/>
              </a:rPr>
              <a:t>Além de multiplicar os números, precisamos somá-los depois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4"/>
          <p:cNvSpPr txBox="1"/>
          <p:nvPr>
            <p:ph type="title"/>
          </p:nvPr>
        </p:nvSpPr>
        <p:spPr>
          <a:xfrm>
            <a:off x="383525" y="28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Multiplicação</a:t>
            </a:r>
            <a:endParaRPr sz="2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"/>
          <p:cNvSpPr txBox="1"/>
          <p:nvPr/>
        </p:nvSpPr>
        <p:spPr>
          <a:xfrm>
            <a:off x="1083150" y="4359200"/>
            <a:ext cx="3045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Tabela com resultados possíveis da operação multiplicação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5595000" y="2141450"/>
            <a:ext cx="2485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Exemplo da operação: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52" name="Google Shape;352;p44"/>
          <p:cNvPicPr preferRelativeResize="0"/>
          <p:nvPr/>
        </p:nvPicPr>
        <p:blipFill rotWithShape="1">
          <a:blip r:embed="rId3">
            <a:alphaModFix/>
          </a:blip>
          <a:srcRect b="13423" l="4684" r="9205" t="11793"/>
          <a:stretch/>
        </p:blipFill>
        <p:spPr>
          <a:xfrm>
            <a:off x="1083151" y="2258576"/>
            <a:ext cx="3045900" cy="210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 rotWithShape="1">
          <a:blip r:embed="rId4">
            <a:alphaModFix/>
          </a:blip>
          <a:srcRect b="13303" l="0" r="0" t="8067"/>
          <a:stretch/>
        </p:blipFill>
        <p:spPr>
          <a:xfrm>
            <a:off x="6105363" y="2512250"/>
            <a:ext cx="1465062" cy="21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4"/>
          <p:cNvSpPr/>
          <p:nvPr/>
        </p:nvSpPr>
        <p:spPr>
          <a:xfrm>
            <a:off x="5799450" y="2025800"/>
            <a:ext cx="2076900" cy="2672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idx="1" type="body"/>
          </p:nvPr>
        </p:nvSpPr>
        <p:spPr>
          <a:xfrm>
            <a:off x="565925" y="919375"/>
            <a:ext cx="85206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000">
                <a:latin typeface="Lato"/>
                <a:ea typeface="Lato"/>
                <a:cs typeface="Lato"/>
                <a:sym typeface="Lato"/>
              </a:rPr>
              <a:t>A operação 0 - 1 não existe, por isso, quando a encontramos, é necessário pedir emprestado para o 1 mais próximo </a:t>
            </a:r>
            <a:r>
              <a:rPr b="1" lang="pt-BR" sz="2000">
                <a:latin typeface="Lato"/>
                <a:ea typeface="Lato"/>
                <a:cs typeface="Lato"/>
                <a:sym typeface="Lato"/>
              </a:rPr>
              <a:t>  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5"/>
          <p:cNvSpPr txBox="1"/>
          <p:nvPr>
            <p:ph type="title"/>
          </p:nvPr>
        </p:nvSpPr>
        <p:spPr>
          <a:xfrm>
            <a:off x="383525" y="28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Subtra</a:t>
            </a:r>
            <a:r>
              <a:rPr lang="pt-BR" sz="2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ção</a:t>
            </a:r>
            <a:endParaRPr sz="2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5"/>
          <p:cNvSpPr txBox="1"/>
          <p:nvPr/>
        </p:nvSpPr>
        <p:spPr>
          <a:xfrm>
            <a:off x="1115525" y="3897500"/>
            <a:ext cx="3045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Tabela com resultados possíveis da operação multiplicação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5851675" y="1663725"/>
            <a:ext cx="2485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Exemplo da operação:</a:t>
            </a:r>
            <a:endParaRPr sz="16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3" name="Google Shape;363;p45"/>
          <p:cNvSpPr/>
          <p:nvPr/>
        </p:nvSpPr>
        <p:spPr>
          <a:xfrm>
            <a:off x="5934025" y="1594775"/>
            <a:ext cx="2321100" cy="2664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25" y="1819200"/>
            <a:ext cx="3045900" cy="205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5"/>
          <p:cNvPicPr preferRelativeResize="0"/>
          <p:nvPr/>
        </p:nvPicPr>
        <p:blipFill rotWithShape="1">
          <a:blip r:embed="rId4">
            <a:alphaModFix/>
          </a:blip>
          <a:srcRect b="0" l="0" r="0" t="7278"/>
          <a:stretch/>
        </p:blipFill>
        <p:spPr>
          <a:xfrm>
            <a:off x="6083500" y="2089163"/>
            <a:ext cx="2022150" cy="20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idx="1" type="body"/>
          </p:nvPr>
        </p:nvSpPr>
        <p:spPr>
          <a:xfrm>
            <a:off x="2160700" y="229500"/>
            <a:ext cx="8520600" cy="12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Lato"/>
                <a:ea typeface="Lato"/>
                <a:cs typeface="Lato"/>
                <a:sym typeface="Lato"/>
              </a:rPr>
              <a:t>Feita da mesma maneira que com números decimais  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000">
                <a:latin typeface="Lato"/>
                <a:ea typeface="Lato"/>
                <a:cs typeface="Lato"/>
                <a:sym typeface="Lato"/>
              </a:rPr>
              <a:t>Utiliza as regras de multiplicação e subtração de binários 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6"/>
          <p:cNvSpPr txBox="1"/>
          <p:nvPr>
            <p:ph type="title"/>
          </p:nvPr>
        </p:nvSpPr>
        <p:spPr>
          <a:xfrm>
            <a:off x="340400" y="421700"/>
            <a:ext cx="1527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Divis</a:t>
            </a:r>
            <a:r>
              <a:rPr lang="pt-BR" sz="29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ão</a:t>
            </a:r>
            <a:endParaRPr sz="2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6"/>
          <p:cNvPicPr preferRelativeResize="0"/>
          <p:nvPr/>
        </p:nvPicPr>
        <p:blipFill rotWithShape="1">
          <a:blip r:embed="rId3">
            <a:alphaModFix/>
          </a:blip>
          <a:srcRect b="4675" l="5564" r="7622" t="5412"/>
          <a:stretch/>
        </p:blipFill>
        <p:spPr>
          <a:xfrm>
            <a:off x="3290975" y="1246449"/>
            <a:ext cx="4108025" cy="36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/>
        </p:nvSpPr>
        <p:spPr>
          <a:xfrm>
            <a:off x="982500" y="2735325"/>
            <a:ext cx="1623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Exemplo da operação:</a:t>
            </a:r>
            <a:endParaRPr sz="19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97525" y="920413"/>
            <a:ext cx="3789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IBM 305 RAMAC (1956)</a:t>
            </a:r>
            <a:endParaRPr sz="21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1º com HD magnético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Contabilidade em tempo real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15 discos de 24 polegadas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Armazenava 5 milhões de caracteres de 5 bits (aprox. 4,5MB)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025" y="1242038"/>
            <a:ext cx="4710975" cy="26594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885325"/>
            <a:ext cx="4897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Intel 4004 (1971)</a:t>
            </a:r>
            <a:endParaRPr sz="21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Chip desenvolvido para uma calculadora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Intel tinha apenas 3 anos de fundação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Segundo elemento mais significativo da indústria da computação, atrás apenas dos transistores que tornaram possível a sua existência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11766" l="16592" r="15012" t="7196"/>
          <a:stretch/>
        </p:blipFill>
        <p:spPr>
          <a:xfrm>
            <a:off x="5444301" y="1537549"/>
            <a:ext cx="2997349" cy="19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41575" y="1478850"/>
            <a:ext cx="3812100" cy="21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MITS Altair 8800 (1975)</a:t>
            </a:r>
            <a:endParaRPr sz="21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Primeiro computador a chegar para o grande público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A demanda foi 10x acima do que o esperado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075" y="1397688"/>
            <a:ext cx="3996050" cy="23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298600" y="1461900"/>
            <a:ext cx="38634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Apple I (1976)</a:t>
            </a:r>
            <a:endParaRPr sz="21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Destinado ao uso pessoal de seu criador (Steve Wozniak)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Steve Jobs sugeriu a ideia de comercializá-lo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1291375"/>
            <a:ext cx="3414325" cy="25607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30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329900"/>
            <a:ext cx="42603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Apple II (1977)</a:t>
            </a:r>
            <a:endParaRPr sz="21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Processador MOS Technology 6502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Clock de 1MHz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4KB de RAM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Interface para fitas cassete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9335" r="11750" t="0"/>
          <a:stretch/>
        </p:blipFill>
        <p:spPr>
          <a:xfrm>
            <a:off x="4736150" y="1076750"/>
            <a:ext cx="4120325" cy="298997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59375" y="1810200"/>
            <a:ext cx="4168800" cy="15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Commodore (1977)</a:t>
            </a:r>
            <a:endParaRPr sz="21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Lato"/>
              <a:buChar char="➔"/>
            </a:pPr>
            <a:r>
              <a:rPr b="1" lang="pt-BR" sz="1900">
                <a:latin typeface="Lato"/>
                <a:ea typeface="Lato"/>
                <a:cs typeface="Lato"/>
                <a:sym typeface="Lato"/>
              </a:rPr>
              <a:t>Um dos primeiros “portáteis”, apesar do seu peso de 20Kg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100" y="1073613"/>
            <a:ext cx="3701976" cy="299627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0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